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2172" autoAdjust="0"/>
  </p:normalViewPr>
  <p:slideViewPr>
    <p:cSldViewPr snapToGrid="0">
      <p:cViewPr varScale="1">
        <p:scale>
          <a:sx n="85" d="100"/>
          <a:sy n="85" d="100"/>
        </p:scale>
        <p:origin x="2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1507788" cy="2971801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La </a:t>
            </a:r>
            <a:r>
              <a:rPr lang="en-CA" dirty="0" err="1" smtClean="0"/>
              <a:t>francophonie</a:t>
            </a:r>
            <a:r>
              <a:rPr lang="en-CA" dirty="0" smtClean="0"/>
              <a:t> de </a:t>
            </a:r>
            <a:r>
              <a:rPr lang="en-CA" dirty="0" err="1" smtClean="0"/>
              <a:t>terre-neuve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6650" y="1710267"/>
            <a:ext cx="6400800" cy="667173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Explications et notes </a:t>
            </a:r>
            <a:r>
              <a:rPr lang="en-CA" sz="2400" b="1" dirty="0" err="1" smtClean="0"/>
              <a:t>supplémentaires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79174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003" y="0"/>
            <a:ext cx="10718894" cy="891822"/>
          </a:xfrm>
        </p:spPr>
        <p:txBody>
          <a:bodyPr/>
          <a:lstStyle/>
          <a:p>
            <a:pPr algn="ctr"/>
            <a:r>
              <a:rPr lang="en-CA" dirty="0" smtClean="0"/>
              <a:t>la religion </a:t>
            </a:r>
            <a:r>
              <a:rPr lang="en-CA" dirty="0" err="1" smtClean="0"/>
              <a:t>en</a:t>
            </a:r>
            <a:r>
              <a:rPr lang="en-CA" dirty="0" smtClean="0"/>
              <a:t> Anglais!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3" y="891822"/>
            <a:ext cx="11555864" cy="5966178"/>
          </a:xfrm>
        </p:spPr>
        <p:txBody>
          <a:bodyPr>
            <a:normAutofit fontScale="85000" lnSpcReduction="20000"/>
          </a:bodyPr>
          <a:lstStyle/>
          <a:p>
            <a:r>
              <a:rPr lang="en-CA" sz="2400" dirty="0" err="1" smtClean="0"/>
              <a:t>Jugeant</a:t>
            </a:r>
            <a:r>
              <a:rPr lang="en-CA" sz="2400" dirty="0" smtClean="0"/>
              <a:t> trop difficile de baptiser les </a:t>
            </a:r>
            <a:r>
              <a:rPr lang="en-CA" sz="2400" dirty="0" err="1" smtClean="0"/>
              <a:t>enfants</a:t>
            </a:r>
            <a:r>
              <a:rPr lang="en-CA" sz="2400" dirty="0" smtClean="0"/>
              <a:t> </a:t>
            </a:r>
            <a:r>
              <a:rPr lang="en-CA" sz="2400" dirty="0" err="1" smtClean="0"/>
              <a:t>en</a:t>
            </a:r>
            <a:r>
              <a:rPr lang="en-CA" sz="2400" dirty="0" smtClean="0"/>
              <a:t> </a:t>
            </a:r>
            <a:r>
              <a:rPr lang="en-CA" sz="2400" dirty="0" err="1" smtClean="0"/>
              <a:t>français</a:t>
            </a:r>
            <a:r>
              <a:rPr lang="en-CA" sz="2400" dirty="0" smtClean="0"/>
              <a:t>, un </a:t>
            </a:r>
            <a:r>
              <a:rPr lang="en-CA" sz="2400" dirty="0" err="1" smtClean="0"/>
              <a:t>curé</a:t>
            </a:r>
            <a:r>
              <a:rPr lang="en-CA" sz="2400" dirty="0" smtClean="0"/>
              <a:t> </a:t>
            </a:r>
            <a:r>
              <a:rPr lang="en-CA" sz="2400" dirty="0" err="1" smtClean="0"/>
              <a:t>demande</a:t>
            </a:r>
            <a:r>
              <a:rPr lang="en-CA" sz="2400" dirty="0" smtClean="0"/>
              <a:t> aux </a:t>
            </a:r>
            <a:r>
              <a:rPr lang="en-CA" sz="2400" dirty="0" err="1" smtClean="0"/>
              <a:t>francophones</a:t>
            </a:r>
            <a:r>
              <a:rPr lang="en-CA" sz="2400" dirty="0" smtClean="0"/>
              <a:t> de changer de nom.</a:t>
            </a:r>
          </a:p>
          <a:p>
            <a:pPr lvl="1"/>
            <a:r>
              <a:rPr lang="en-CA" sz="2100" dirty="0" smtClean="0"/>
              <a:t>Adeline Alexander </a:t>
            </a:r>
            <a:r>
              <a:rPr lang="en-CA" sz="2100" dirty="0" err="1" smtClean="0"/>
              <a:t>explique</a:t>
            </a:r>
            <a:r>
              <a:rPr lang="en-CA" sz="2100" dirty="0" smtClean="0"/>
              <a:t> </a:t>
            </a:r>
            <a:r>
              <a:rPr lang="en-CA" sz="2100" dirty="0" err="1" smtClean="0"/>
              <a:t>que</a:t>
            </a:r>
            <a:r>
              <a:rPr lang="en-CA" sz="2100" dirty="0" smtClean="0"/>
              <a:t> le nom de son </a:t>
            </a:r>
            <a:r>
              <a:rPr lang="en-CA" sz="2100" dirty="0" err="1" smtClean="0"/>
              <a:t>père</a:t>
            </a:r>
            <a:r>
              <a:rPr lang="en-CA" sz="2100" dirty="0" smtClean="0"/>
              <a:t> </a:t>
            </a:r>
            <a:r>
              <a:rPr lang="en-CA" sz="2100" dirty="0" err="1" smtClean="0"/>
              <a:t>fut</a:t>
            </a:r>
            <a:r>
              <a:rPr lang="en-CA" sz="2100" dirty="0" smtClean="0"/>
              <a:t> change de LeBlanc à White par le cure.  &lt;&lt;Le </a:t>
            </a:r>
            <a:r>
              <a:rPr lang="en-CA" sz="2100" dirty="0" err="1" smtClean="0"/>
              <a:t>prêtre</a:t>
            </a:r>
            <a:r>
              <a:rPr lang="en-CA" sz="2100" dirty="0" smtClean="0"/>
              <a:t> ne </a:t>
            </a:r>
            <a:r>
              <a:rPr lang="en-CA" sz="2100" dirty="0" err="1" smtClean="0"/>
              <a:t>pouvait</a:t>
            </a:r>
            <a:r>
              <a:rPr lang="en-CA" sz="2100" dirty="0" smtClean="0"/>
              <a:t> pas </a:t>
            </a:r>
            <a:r>
              <a:rPr lang="en-CA" sz="2100" dirty="0" err="1" smtClean="0"/>
              <a:t>prononcer</a:t>
            </a:r>
            <a:r>
              <a:rPr lang="en-CA" sz="2100" dirty="0" smtClean="0"/>
              <a:t> LeBlanc, </a:t>
            </a:r>
            <a:r>
              <a:rPr lang="en-CA" sz="2100" dirty="0" err="1" smtClean="0"/>
              <a:t>il</a:t>
            </a:r>
            <a:r>
              <a:rPr lang="en-CA" sz="2100" dirty="0" smtClean="0"/>
              <a:t> </a:t>
            </a:r>
            <a:r>
              <a:rPr lang="en-CA" sz="2100" dirty="0" err="1" smtClean="0"/>
              <a:t>trouvait</a:t>
            </a:r>
            <a:r>
              <a:rPr lang="en-CA" sz="2100" dirty="0" smtClean="0"/>
              <a:t> </a:t>
            </a:r>
            <a:r>
              <a:rPr lang="en-CA" sz="2100" dirty="0" err="1" smtClean="0"/>
              <a:t>ça</a:t>
            </a:r>
            <a:r>
              <a:rPr lang="en-CA" sz="2100" dirty="0" smtClean="0"/>
              <a:t> trop </a:t>
            </a:r>
            <a:r>
              <a:rPr lang="en-CA" sz="2100" dirty="0" err="1" smtClean="0"/>
              <a:t>dur</a:t>
            </a:r>
            <a:r>
              <a:rPr lang="en-CA" sz="2100" dirty="0" smtClean="0"/>
              <a:t>, </a:t>
            </a:r>
            <a:r>
              <a:rPr lang="en-CA" sz="2100" dirty="0" err="1" smtClean="0"/>
              <a:t>alors</a:t>
            </a:r>
            <a:r>
              <a:rPr lang="en-CA" sz="2100" dirty="0" smtClean="0"/>
              <a:t> on les </a:t>
            </a:r>
            <a:r>
              <a:rPr lang="en-CA" sz="2100" dirty="0" err="1" smtClean="0"/>
              <a:t>appelle</a:t>
            </a:r>
            <a:r>
              <a:rPr lang="en-CA" sz="2100" dirty="0" smtClean="0"/>
              <a:t> </a:t>
            </a:r>
            <a:r>
              <a:rPr lang="en-CA" sz="2100" dirty="0" err="1" smtClean="0"/>
              <a:t>maintenant</a:t>
            </a:r>
            <a:r>
              <a:rPr lang="en-CA" sz="2100" dirty="0" smtClean="0"/>
              <a:t> White&gt;&gt;.</a:t>
            </a:r>
          </a:p>
          <a:p>
            <a:pPr marL="457200" lvl="1" indent="0">
              <a:buNone/>
            </a:pPr>
            <a:r>
              <a:rPr lang="en-CA" sz="2100" b="1" u="sng" dirty="0" err="1" smtClean="0"/>
              <a:t>Quelques</a:t>
            </a:r>
            <a:r>
              <a:rPr lang="en-CA" sz="2100" b="1" u="sng" dirty="0" smtClean="0"/>
              <a:t> </a:t>
            </a:r>
            <a:r>
              <a:rPr lang="en-CA" sz="2100" b="1" u="sng" dirty="0" err="1" smtClean="0"/>
              <a:t>noms</a:t>
            </a:r>
            <a:r>
              <a:rPr lang="en-CA" sz="2100" b="1" u="sng" dirty="0" smtClean="0"/>
              <a:t> </a:t>
            </a:r>
            <a:r>
              <a:rPr lang="en-CA" sz="2100" b="1" u="sng" dirty="0" err="1" smtClean="0"/>
              <a:t>d’origine</a:t>
            </a:r>
            <a:r>
              <a:rPr lang="en-CA" sz="2100" b="1" u="sng" dirty="0" smtClean="0"/>
              <a:t> </a:t>
            </a:r>
            <a:r>
              <a:rPr lang="en-CA" sz="2100" b="1" u="sng" dirty="0" err="1" smtClean="0"/>
              <a:t>acadienne</a:t>
            </a:r>
            <a:r>
              <a:rPr lang="en-CA" sz="2100" b="1" u="sng" dirty="0" smtClean="0"/>
              <a:t> de la </a:t>
            </a:r>
            <a:r>
              <a:rPr lang="en-CA" sz="2100" b="1" u="sng" dirty="0" err="1" smtClean="0"/>
              <a:t>Péninsule</a:t>
            </a:r>
            <a:r>
              <a:rPr lang="en-CA" sz="2100" b="1" u="sng" dirty="0" smtClean="0"/>
              <a:t> de Port-au-Port (et </a:t>
            </a:r>
            <a:r>
              <a:rPr lang="en-CA" sz="2100" b="1" u="sng" dirty="0" err="1" smtClean="0"/>
              <a:t>leur</a:t>
            </a:r>
            <a:r>
              <a:rPr lang="en-CA" sz="2100" b="1" u="sng" dirty="0" smtClean="0"/>
              <a:t> </a:t>
            </a:r>
            <a:r>
              <a:rPr lang="en-CA" sz="2100" b="1" u="sng" dirty="0" err="1" smtClean="0"/>
              <a:t>changement</a:t>
            </a:r>
            <a:r>
              <a:rPr lang="en-CA" sz="2100" b="1" u="sng" dirty="0"/>
              <a:t>)</a:t>
            </a:r>
            <a:endParaRPr lang="en-CA" sz="2100" b="1" u="sng" dirty="0" smtClean="0"/>
          </a:p>
          <a:p>
            <a:pPr lvl="1"/>
            <a:r>
              <a:rPr lang="en-CA" sz="1900" dirty="0" err="1" smtClean="0">
                <a:solidFill>
                  <a:srgbClr val="FFFF00"/>
                </a:solidFill>
              </a:rPr>
              <a:t>Aucoin</a:t>
            </a:r>
            <a:r>
              <a:rPr lang="en-CA" sz="1900" dirty="0" smtClean="0">
                <a:solidFill>
                  <a:srgbClr val="FFFF00"/>
                </a:solidFill>
              </a:rPr>
              <a:t>  (O’Quinn)</a:t>
            </a:r>
          </a:p>
          <a:p>
            <a:pPr lvl="1"/>
            <a:r>
              <a:rPr lang="en-CA" sz="1900" dirty="0" smtClean="0">
                <a:solidFill>
                  <a:srgbClr val="FFFF00"/>
                </a:solidFill>
              </a:rPr>
              <a:t>Benoit (Bennett)</a:t>
            </a:r>
          </a:p>
          <a:p>
            <a:pPr lvl="1"/>
            <a:r>
              <a:rPr lang="en-CA" sz="1900" dirty="0" err="1" smtClean="0">
                <a:solidFill>
                  <a:srgbClr val="FFFF00"/>
                </a:solidFill>
              </a:rPr>
              <a:t>Chiasson</a:t>
            </a:r>
            <a:r>
              <a:rPr lang="en-CA" sz="1900" dirty="0" smtClean="0">
                <a:solidFill>
                  <a:srgbClr val="FFFF00"/>
                </a:solidFill>
              </a:rPr>
              <a:t> (</a:t>
            </a:r>
            <a:r>
              <a:rPr lang="en-CA" sz="1900" dirty="0" err="1" smtClean="0">
                <a:solidFill>
                  <a:srgbClr val="FFFF00"/>
                </a:solidFill>
              </a:rPr>
              <a:t>Chaisson</a:t>
            </a:r>
            <a:r>
              <a:rPr lang="en-CA" sz="1900" dirty="0" smtClean="0">
                <a:solidFill>
                  <a:srgbClr val="FFFF00"/>
                </a:solidFill>
              </a:rPr>
              <a:t>)</a:t>
            </a:r>
          </a:p>
          <a:p>
            <a:pPr lvl="1"/>
            <a:r>
              <a:rPr lang="en-CA" sz="1900" dirty="0" err="1" smtClean="0">
                <a:solidFill>
                  <a:srgbClr val="FFFF00"/>
                </a:solidFill>
              </a:rPr>
              <a:t>Jesseau</a:t>
            </a:r>
            <a:r>
              <a:rPr lang="en-CA" sz="1900" dirty="0" smtClean="0">
                <a:solidFill>
                  <a:srgbClr val="FFFF00"/>
                </a:solidFill>
              </a:rPr>
              <a:t> (</a:t>
            </a:r>
            <a:r>
              <a:rPr lang="en-CA" sz="1900" dirty="0" err="1" smtClean="0">
                <a:solidFill>
                  <a:srgbClr val="FFFF00"/>
                </a:solidFill>
              </a:rPr>
              <a:t>Jesso</a:t>
            </a:r>
            <a:r>
              <a:rPr lang="en-CA" sz="1900" dirty="0" smtClean="0">
                <a:solidFill>
                  <a:srgbClr val="FFFF00"/>
                </a:solidFill>
              </a:rPr>
              <a:t>)</a:t>
            </a:r>
          </a:p>
          <a:p>
            <a:pPr lvl="1"/>
            <a:r>
              <a:rPr lang="en-CA" sz="1900" dirty="0" smtClean="0">
                <a:solidFill>
                  <a:srgbClr val="FFFF00"/>
                </a:solidFill>
              </a:rPr>
              <a:t>LeBlanc (White)</a:t>
            </a:r>
          </a:p>
          <a:p>
            <a:pPr lvl="1"/>
            <a:r>
              <a:rPr lang="en-CA" sz="1900" dirty="0" err="1" smtClean="0">
                <a:solidFill>
                  <a:srgbClr val="FFFF00"/>
                </a:solidFill>
              </a:rPr>
              <a:t>LeJeune</a:t>
            </a:r>
            <a:r>
              <a:rPr lang="en-CA" sz="1900" dirty="0" smtClean="0">
                <a:solidFill>
                  <a:srgbClr val="FFFF00"/>
                </a:solidFill>
              </a:rPr>
              <a:t> (Young)</a:t>
            </a:r>
          </a:p>
          <a:p>
            <a:pPr lvl="1"/>
            <a:r>
              <a:rPr lang="en-CA" sz="1900" dirty="0" smtClean="0">
                <a:solidFill>
                  <a:srgbClr val="FFFF00"/>
                </a:solidFill>
              </a:rPr>
              <a:t>Blanchard				</a:t>
            </a:r>
          </a:p>
          <a:p>
            <a:pPr lvl="1"/>
            <a:r>
              <a:rPr lang="en-CA" sz="1900" dirty="0" smtClean="0">
                <a:solidFill>
                  <a:srgbClr val="FFFF00"/>
                </a:solidFill>
              </a:rPr>
              <a:t>Bourgeois</a:t>
            </a:r>
          </a:p>
          <a:p>
            <a:pPr lvl="1"/>
            <a:r>
              <a:rPr lang="en-CA" sz="1900" dirty="0" smtClean="0">
                <a:solidFill>
                  <a:srgbClr val="FFFF00"/>
                </a:solidFill>
              </a:rPr>
              <a:t>Cormier</a:t>
            </a:r>
          </a:p>
          <a:p>
            <a:pPr lvl="1"/>
            <a:r>
              <a:rPr lang="en-CA" sz="1900" dirty="0" smtClean="0">
                <a:solidFill>
                  <a:srgbClr val="FFFF00"/>
                </a:solidFill>
              </a:rPr>
              <a:t>Delaney</a:t>
            </a:r>
          </a:p>
          <a:p>
            <a:pPr lvl="1"/>
            <a:r>
              <a:rPr lang="en-CA" sz="1900" dirty="0" err="1" smtClean="0">
                <a:solidFill>
                  <a:srgbClr val="FFFF00"/>
                </a:solidFill>
              </a:rPr>
              <a:t>Doucet</a:t>
            </a:r>
            <a:r>
              <a:rPr lang="en-CA" sz="1900" dirty="0" smtClean="0">
                <a:solidFill>
                  <a:srgbClr val="FFFF00"/>
                </a:solidFill>
              </a:rPr>
              <a:t> </a:t>
            </a:r>
          </a:p>
          <a:p>
            <a:pPr lvl="1"/>
            <a:r>
              <a:rPr lang="en-CA" sz="1900" dirty="0" smtClean="0">
                <a:solidFill>
                  <a:srgbClr val="FFFF00"/>
                </a:solidFill>
              </a:rPr>
              <a:t>Gabriel</a:t>
            </a:r>
          </a:p>
          <a:p>
            <a:pPr lvl="1"/>
            <a:r>
              <a:rPr lang="en-CA" sz="1900" dirty="0" smtClean="0">
                <a:solidFill>
                  <a:srgbClr val="FFFF00"/>
                </a:solidFill>
              </a:rPr>
              <a:t>Gallant</a:t>
            </a:r>
          </a:p>
          <a:p>
            <a:pPr marL="457200" lvl="1" indent="0">
              <a:buNone/>
            </a:pPr>
            <a:endParaRPr lang="en-CA" sz="1900" dirty="0"/>
          </a:p>
        </p:txBody>
      </p:sp>
    </p:spTree>
    <p:extLst>
      <p:ext uri="{BB962C8B-B14F-4D97-AF65-F5344CB8AC3E}">
        <p14:creationId xmlns:p14="http://schemas.microsoft.com/office/powerpoint/2010/main" val="17918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2532"/>
            <a:ext cx="9822116" cy="1507067"/>
          </a:xfrm>
        </p:spPr>
        <p:txBody>
          <a:bodyPr/>
          <a:lstStyle/>
          <a:p>
            <a:pPr algn="ctr"/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Éducation</a:t>
            </a:r>
            <a:r>
              <a:rPr lang="en-CA" dirty="0" smtClean="0"/>
              <a:t> </a:t>
            </a:r>
            <a:r>
              <a:rPr lang="en-CA" dirty="0" err="1" smtClean="0"/>
              <a:t>en</a:t>
            </a:r>
            <a:r>
              <a:rPr lang="en-CA" dirty="0" smtClean="0"/>
              <a:t> Anglais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68" y="1600200"/>
            <a:ext cx="11413066" cy="3784600"/>
          </a:xfrm>
        </p:spPr>
        <p:txBody>
          <a:bodyPr>
            <a:normAutofit/>
          </a:bodyPr>
          <a:lstStyle/>
          <a:p>
            <a:r>
              <a:rPr lang="en-CA" sz="2400" dirty="0" smtClean="0"/>
              <a:t>Rapport </a:t>
            </a:r>
            <a:r>
              <a:rPr lang="en-CA" sz="2400" dirty="0" err="1" smtClean="0"/>
              <a:t>d’une</a:t>
            </a:r>
            <a:r>
              <a:rPr lang="en-CA" sz="2400" dirty="0" smtClean="0"/>
              <a:t> </a:t>
            </a:r>
            <a:r>
              <a:rPr lang="en-CA" sz="2400" dirty="0" err="1" smtClean="0"/>
              <a:t>entrevue</a:t>
            </a:r>
            <a:r>
              <a:rPr lang="en-CA" sz="2400" dirty="0" smtClean="0"/>
              <a:t> avec </a:t>
            </a:r>
            <a:r>
              <a:rPr lang="en-CA" sz="2400" dirty="0" err="1" smtClean="0"/>
              <a:t>Télesphore</a:t>
            </a:r>
            <a:r>
              <a:rPr lang="en-CA" sz="2400" dirty="0" smtClean="0"/>
              <a:t> White (77 </a:t>
            </a:r>
            <a:r>
              <a:rPr lang="en-CA" sz="2400" dirty="0" err="1" smtClean="0"/>
              <a:t>ans</a:t>
            </a:r>
            <a:r>
              <a:rPr lang="en-CA" sz="2400" dirty="0" smtClean="0"/>
              <a:t>) à propos de son education:</a:t>
            </a:r>
          </a:p>
          <a:p>
            <a:pPr lvl="1"/>
            <a:r>
              <a:rPr lang="en-CA" sz="2200" dirty="0" smtClean="0">
                <a:solidFill>
                  <a:srgbClr val="FFFF00"/>
                </a:solidFill>
              </a:rPr>
              <a:t>&lt;&lt;</a:t>
            </a:r>
            <a:r>
              <a:rPr lang="en-CA" sz="2200" dirty="0" err="1" smtClean="0">
                <a:solidFill>
                  <a:srgbClr val="FFFF00"/>
                </a:solidFill>
              </a:rPr>
              <a:t>Quand</a:t>
            </a:r>
            <a:r>
              <a:rPr lang="en-CA" sz="2200" dirty="0" smtClean="0">
                <a:solidFill>
                  <a:srgbClr val="FFFF00"/>
                </a:solidFill>
              </a:rPr>
              <a:t> </a:t>
            </a:r>
            <a:r>
              <a:rPr lang="en-CA" sz="2200" dirty="0" err="1" smtClean="0">
                <a:solidFill>
                  <a:srgbClr val="FFFF00"/>
                </a:solidFill>
              </a:rPr>
              <a:t>l’école</a:t>
            </a:r>
            <a:r>
              <a:rPr lang="en-CA" sz="2200" dirty="0" smtClean="0">
                <a:solidFill>
                  <a:srgbClr val="FFFF00"/>
                </a:solidFill>
              </a:rPr>
              <a:t> </a:t>
            </a:r>
            <a:r>
              <a:rPr lang="en-CA" sz="2200" dirty="0" err="1" smtClean="0">
                <a:solidFill>
                  <a:srgbClr val="FFFF00"/>
                </a:solidFill>
              </a:rPr>
              <a:t>fut</a:t>
            </a:r>
            <a:r>
              <a:rPr lang="en-CA" sz="2200" dirty="0" smtClean="0">
                <a:solidFill>
                  <a:srgbClr val="FFFF00"/>
                </a:solidFill>
              </a:rPr>
              <a:t> </a:t>
            </a:r>
            <a:r>
              <a:rPr lang="en-CA" sz="2200" dirty="0" err="1" smtClean="0">
                <a:solidFill>
                  <a:srgbClr val="FFFF00"/>
                </a:solidFill>
              </a:rPr>
              <a:t>établie</a:t>
            </a:r>
            <a:r>
              <a:rPr lang="en-CA" sz="2200" dirty="0" smtClean="0">
                <a:solidFill>
                  <a:srgbClr val="FFFF00"/>
                </a:solidFill>
              </a:rPr>
              <a:t> (1896) le premier </a:t>
            </a:r>
            <a:r>
              <a:rPr lang="en-CA" sz="2200" dirty="0" err="1" smtClean="0">
                <a:solidFill>
                  <a:srgbClr val="FFFF00"/>
                </a:solidFill>
              </a:rPr>
              <a:t>professeur</a:t>
            </a:r>
            <a:r>
              <a:rPr lang="en-CA" sz="2200" dirty="0" smtClean="0">
                <a:solidFill>
                  <a:srgbClr val="FFFF00"/>
                </a:solidFill>
              </a:rPr>
              <a:t> </a:t>
            </a:r>
            <a:r>
              <a:rPr lang="en-CA" sz="2200" dirty="0" err="1" smtClean="0">
                <a:solidFill>
                  <a:srgbClr val="FFFF00"/>
                </a:solidFill>
              </a:rPr>
              <a:t>était</a:t>
            </a:r>
            <a:r>
              <a:rPr lang="en-CA" sz="2200" dirty="0" smtClean="0">
                <a:solidFill>
                  <a:srgbClr val="FFFF00"/>
                </a:solidFill>
              </a:rPr>
              <a:t> </a:t>
            </a:r>
            <a:r>
              <a:rPr lang="en-CA" sz="2200" dirty="0" err="1" smtClean="0">
                <a:solidFill>
                  <a:srgbClr val="FFFF00"/>
                </a:solidFill>
              </a:rPr>
              <a:t>une</a:t>
            </a:r>
            <a:r>
              <a:rPr lang="en-CA" sz="2200" dirty="0" smtClean="0">
                <a:solidFill>
                  <a:srgbClr val="FFFF00"/>
                </a:solidFill>
              </a:rPr>
              <a:t> </a:t>
            </a:r>
            <a:r>
              <a:rPr lang="en-CA" sz="2200" dirty="0" err="1" smtClean="0">
                <a:solidFill>
                  <a:srgbClr val="FFFF00"/>
                </a:solidFill>
              </a:rPr>
              <a:t>jeune</a:t>
            </a:r>
            <a:r>
              <a:rPr lang="en-CA" sz="2200" dirty="0" smtClean="0">
                <a:solidFill>
                  <a:srgbClr val="FFFF00"/>
                </a:solidFill>
              </a:rPr>
              <a:t> </a:t>
            </a:r>
            <a:r>
              <a:rPr lang="en-CA" sz="2200" dirty="0" err="1" smtClean="0">
                <a:solidFill>
                  <a:srgbClr val="FFFF00"/>
                </a:solidFill>
              </a:rPr>
              <a:t>fille</a:t>
            </a:r>
            <a:r>
              <a:rPr lang="en-CA" sz="2200" dirty="0" smtClean="0">
                <a:solidFill>
                  <a:srgbClr val="FFFF00"/>
                </a:solidFill>
              </a:rPr>
              <a:t> </a:t>
            </a:r>
            <a:r>
              <a:rPr lang="en-CA" sz="2200" dirty="0" err="1" smtClean="0">
                <a:solidFill>
                  <a:srgbClr val="FFFF00"/>
                </a:solidFill>
              </a:rPr>
              <a:t>d’origine</a:t>
            </a:r>
            <a:r>
              <a:rPr lang="en-CA" sz="2200" dirty="0" smtClean="0">
                <a:solidFill>
                  <a:srgbClr val="FFFF00"/>
                </a:solidFill>
              </a:rPr>
              <a:t> </a:t>
            </a:r>
            <a:r>
              <a:rPr lang="en-CA" sz="2200" dirty="0" err="1" smtClean="0">
                <a:solidFill>
                  <a:srgbClr val="FFFF00"/>
                </a:solidFill>
              </a:rPr>
              <a:t>anglaise</a:t>
            </a:r>
            <a:r>
              <a:rPr lang="en-CA" sz="2200" dirty="0" smtClean="0">
                <a:solidFill>
                  <a:srgbClr val="FFFF00"/>
                </a:solidFill>
              </a:rPr>
              <a:t>.  La </a:t>
            </a:r>
            <a:r>
              <a:rPr lang="en-CA" sz="2200" dirty="0" err="1" smtClean="0">
                <a:solidFill>
                  <a:srgbClr val="FFFF00"/>
                </a:solidFill>
              </a:rPr>
              <a:t>communauté</a:t>
            </a:r>
            <a:r>
              <a:rPr lang="en-CA" sz="2200" dirty="0" smtClean="0">
                <a:solidFill>
                  <a:srgbClr val="FFFF00"/>
                </a:solidFill>
              </a:rPr>
              <a:t> </a:t>
            </a:r>
            <a:r>
              <a:rPr lang="en-CA" sz="2200" dirty="0" err="1" smtClean="0">
                <a:solidFill>
                  <a:srgbClr val="FFFF00"/>
                </a:solidFill>
              </a:rPr>
              <a:t>était</a:t>
            </a:r>
            <a:r>
              <a:rPr lang="en-CA" sz="2200" dirty="0" smtClean="0">
                <a:solidFill>
                  <a:srgbClr val="FFFF00"/>
                </a:solidFill>
              </a:rPr>
              <a:t> </a:t>
            </a:r>
            <a:r>
              <a:rPr lang="en-CA" sz="2200" dirty="0" err="1" smtClean="0">
                <a:solidFill>
                  <a:srgbClr val="FFFF00"/>
                </a:solidFill>
              </a:rPr>
              <a:t>presque</a:t>
            </a:r>
            <a:r>
              <a:rPr lang="en-CA" sz="2200" dirty="0" smtClean="0">
                <a:solidFill>
                  <a:srgbClr val="FFFF00"/>
                </a:solidFill>
              </a:rPr>
              <a:t> </a:t>
            </a:r>
            <a:r>
              <a:rPr lang="en-CA" sz="2200" dirty="0" err="1" smtClean="0">
                <a:solidFill>
                  <a:srgbClr val="FFFF00"/>
                </a:solidFill>
              </a:rPr>
              <a:t>entièrement</a:t>
            </a:r>
            <a:r>
              <a:rPr lang="en-CA" sz="2200" dirty="0" smtClean="0">
                <a:solidFill>
                  <a:srgbClr val="FFFF00"/>
                </a:solidFill>
              </a:rPr>
              <a:t> francophone </a:t>
            </a:r>
            <a:r>
              <a:rPr lang="en-CA" sz="2200" dirty="0" err="1" smtClean="0">
                <a:solidFill>
                  <a:srgbClr val="FFFF00"/>
                </a:solidFill>
              </a:rPr>
              <a:t>mais</a:t>
            </a:r>
            <a:r>
              <a:rPr lang="en-CA" sz="2200" dirty="0" smtClean="0">
                <a:solidFill>
                  <a:srgbClr val="FFFF00"/>
                </a:solidFill>
              </a:rPr>
              <a:t> </a:t>
            </a:r>
            <a:r>
              <a:rPr lang="en-CA" sz="2200" dirty="0" err="1" smtClean="0">
                <a:solidFill>
                  <a:srgbClr val="FFFF00"/>
                </a:solidFill>
              </a:rPr>
              <a:t>il</a:t>
            </a:r>
            <a:r>
              <a:rPr lang="en-CA" sz="2200" dirty="0" smtClean="0">
                <a:solidFill>
                  <a:srgbClr val="FFFF00"/>
                </a:solidFill>
              </a:rPr>
              <a:t> </a:t>
            </a:r>
            <a:r>
              <a:rPr lang="en-CA" sz="2200" dirty="0" err="1" smtClean="0">
                <a:solidFill>
                  <a:srgbClr val="FFFF00"/>
                </a:solidFill>
              </a:rPr>
              <a:t>était</a:t>
            </a:r>
            <a:r>
              <a:rPr lang="en-CA" sz="2200" dirty="0" smtClean="0">
                <a:solidFill>
                  <a:srgbClr val="FFFF00"/>
                </a:solidFill>
              </a:rPr>
              <a:t> </a:t>
            </a:r>
            <a:r>
              <a:rPr lang="en-CA" sz="2200" dirty="0" err="1" smtClean="0">
                <a:solidFill>
                  <a:srgbClr val="FFFF00"/>
                </a:solidFill>
              </a:rPr>
              <a:t>interdit</a:t>
            </a:r>
            <a:r>
              <a:rPr lang="en-CA" sz="2200" dirty="0" smtClean="0">
                <a:solidFill>
                  <a:srgbClr val="FFFF00"/>
                </a:solidFill>
              </a:rPr>
              <a:t> de </a:t>
            </a:r>
            <a:r>
              <a:rPr lang="en-CA" sz="2200" dirty="0" err="1" smtClean="0">
                <a:solidFill>
                  <a:srgbClr val="FFFF00"/>
                </a:solidFill>
              </a:rPr>
              <a:t>parler</a:t>
            </a:r>
            <a:r>
              <a:rPr lang="en-CA" sz="2200" dirty="0" smtClean="0">
                <a:solidFill>
                  <a:srgbClr val="FFFF00"/>
                </a:solidFill>
              </a:rPr>
              <a:t> </a:t>
            </a:r>
            <a:r>
              <a:rPr lang="en-CA" sz="2200" dirty="0" err="1" smtClean="0">
                <a:solidFill>
                  <a:srgbClr val="FFFF00"/>
                </a:solidFill>
              </a:rPr>
              <a:t>français</a:t>
            </a:r>
            <a:r>
              <a:rPr lang="en-CA" sz="2200" dirty="0" smtClean="0">
                <a:solidFill>
                  <a:srgbClr val="FFFF00"/>
                </a:solidFill>
              </a:rPr>
              <a:t> à </a:t>
            </a:r>
            <a:r>
              <a:rPr lang="en-CA" sz="2200" dirty="0" err="1" smtClean="0">
                <a:solidFill>
                  <a:srgbClr val="FFFF00"/>
                </a:solidFill>
              </a:rPr>
              <a:t>l’école</a:t>
            </a:r>
            <a:r>
              <a:rPr lang="en-CA" sz="2200" dirty="0" smtClean="0">
                <a:solidFill>
                  <a:srgbClr val="FFFF00"/>
                </a:solidFill>
              </a:rPr>
              <a:t>, </a:t>
            </a:r>
            <a:r>
              <a:rPr lang="en-CA" sz="2200" dirty="0" err="1" smtClean="0">
                <a:solidFill>
                  <a:srgbClr val="FFFF00"/>
                </a:solidFill>
              </a:rPr>
              <a:t>même</a:t>
            </a:r>
            <a:r>
              <a:rPr lang="en-CA" sz="2200" dirty="0" smtClean="0">
                <a:solidFill>
                  <a:srgbClr val="FFFF00"/>
                </a:solidFill>
              </a:rPr>
              <a:t> </a:t>
            </a:r>
            <a:r>
              <a:rPr lang="en-CA" sz="2200" dirty="0" err="1" smtClean="0">
                <a:solidFill>
                  <a:srgbClr val="FFFF00"/>
                </a:solidFill>
              </a:rPr>
              <a:t>durant</a:t>
            </a:r>
            <a:r>
              <a:rPr lang="en-CA" sz="2200" dirty="0" smtClean="0">
                <a:solidFill>
                  <a:srgbClr val="FFFF00"/>
                </a:solidFill>
              </a:rPr>
              <a:t> </a:t>
            </a:r>
            <a:r>
              <a:rPr lang="en-CA" sz="2200" dirty="0" smtClean="0">
                <a:solidFill>
                  <a:srgbClr val="FFFF00"/>
                </a:solidFill>
              </a:rPr>
              <a:t>la recreation. Je me </a:t>
            </a:r>
            <a:r>
              <a:rPr lang="en-CA" sz="2200" dirty="0" err="1" smtClean="0">
                <a:solidFill>
                  <a:srgbClr val="FFFF00"/>
                </a:solidFill>
              </a:rPr>
              <a:t>souviens</a:t>
            </a:r>
            <a:r>
              <a:rPr lang="en-CA" sz="2200" dirty="0" smtClean="0">
                <a:solidFill>
                  <a:srgbClr val="FFFF00"/>
                </a:solidFill>
              </a:rPr>
              <a:t> </a:t>
            </a:r>
            <a:r>
              <a:rPr lang="en-CA" sz="2200" dirty="0" err="1" smtClean="0">
                <a:solidFill>
                  <a:srgbClr val="FFFF00"/>
                </a:solidFill>
              </a:rPr>
              <a:t>d’une</a:t>
            </a:r>
            <a:r>
              <a:rPr lang="en-CA" sz="2200" dirty="0" smtClean="0">
                <a:solidFill>
                  <a:srgbClr val="FFFF00"/>
                </a:solidFill>
              </a:rPr>
              <a:t> des première phrase </a:t>
            </a:r>
            <a:r>
              <a:rPr lang="en-CA" sz="2200" dirty="0" err="1" smtClean="0">
                <a:solidFill>
                  <a:srgbClr val="FFFF00"/>
                </a:solidFill>
              </a:rPr>
              <a:t>anglaise</a:t>
            </a:r>
            <a:r>
              <a:rPr lang="en-CA" sz="2200" dirty="0" smtClean="0">
                <a:solidFill>
                  <a:srgbClr val="FFFF00"/>
                </a:solidFill>
              </a:rPr>
              <a:t> </a:t>
            </a:r>
            <a:r>
              <a:rPr lang="en-CA" sz="2200" dirty="0" err="1" smtClean="0">
                <a:solidFill>
                  <a:srgbClr val="FFFF00"/>
                </a:solidFill>
              </a:rPr>
              <a:t>que</a:t>
            </a:r>
            <a:r>
              <a:rPr lang="en-CA" sz="2200" dirty="0" smtClean="0">
                <a:solidFill>
                  <a:srgbClr val="FFFF00"/>
                </a:solidFill>
              </a:rPr>
              <a:t> </a:t>
            </a:r>
            <a:r>
              <a:rPr lang="en-CA" sz="2200" dirty="0" err="1" smtClean="0">
                <a:solidFill>
                  <a:srgbClr val="FFFF00"/>
                </a:solidFill>
              </a:rPr>
              <a:t>j’ai</a:t>
            </a:r>
            <a:r>
              <a:rPr lang="en-CA" sz="2200" dirty="0" smtClean="0">
                <a:solidFill>
                  <a:srgbClr val="FFFF00"/>
                </a:solidFill>
              </a:rPr>
              <a:t> </a:t>
            </a:r>
            <a:r>
              <a:rPr lang="en-CA" sz="2200" dirty="0" err="1" smtClean="0">
                <a:solidFill>
                  <a:srgbClr val="FFFF00"/>
                </a:solidFill>
              </a:rPr>
              <a:t>endendue</a:t>
            </a:r>
            <a:r>
              <a:rPr lang="en-CA" sz="2200" dirty="0" smtClean="0">
                <a:solidFill>
                  <a:srgbClr val="FFFF00"/>
                </a:solidFill>
              </a:rPr>
              <a:t> &lt;&lt;Hold out your hand&gt;&gt;, pour </a:t>
            </a:r>
            <a:r>
              <a:rPr lang="en-CA" sz="2200" dirty="0" err="1" smtClean="0">
                <a:solidFill>
                  <a:srgbClr val="FFFF00"/>
                </a:solidFill>
              </a:rPr>
              <a:t>être</a:t>
            </a:r>
            <a:r>
              <a:rPr lang="en-CA" sz="2200" dirty="0" smtClean="0">
                <a:solidFill>
                  <a:srgbClr val="FFFF00"/>
                </a:solidFill>
              </a:rPr>
              <a:t> </a:t>
            </a:r>
            <a:r>
              <a:rPr lang="en-CA" sz="2200" dirty="0" err="1" smtClean="0">
                <a:solidFill>
                  <a:srgbClr val="FFFF00"/>
                </a:solidFill>
              </a:rPr>
              <a:t>punie</a:t>
            </a:r>
            <a:r>
              <a:rPr lang="en-CA" sz="2200" dirty="0" smtClean="0">
                <a:solidFill>
                  <a:srgbClr val="FFFF00"/>
                </a:solidFill>
              </a:rPr>
              <a:t>&gt;&gt;.</a:t>
            </a:r>
          </a:p>
        </p:txBody>
      </p:sp>
    </p:spTree>
    <p:extLst>
      <p:ext uri="{BB962C8B-B14F-4D97-AF65-F5344CB8AC3E}">
        <p14:creationId xmlns:p14="http://schemas.microsoft.com/office/powerpoint/2010/main" val="22000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034" y="0"/>
            <a:ext cx="8534400" cy="1168402"/>
          </a:xfrm>
        </p:spPr>
        <p:txBody>
          <a:bodyPr/>
          <a:lstStyle/>
          <a:p>
            <a:pPr algn="ctr"/>
            <a:r>
              <a:rPr lang="en-CA" dirty="0" err="1" smtClean="0"/>
              <a:t>Leur</a:t>
            </a:r>
            <a:r>
              <a:rPr lang="en-CA" dirty="0" smtClean="0"/>
              <a:t> assimilation!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578" y="584201"/>
            <a:ext cx="9968089" cy="5147732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19 et 20ieme siècle, les Franco –Terre-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Neuviens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n’obtiennent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aucune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loi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leur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garantit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droit à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education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Français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leurs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enfants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autorités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Terre-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Neuve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favorisent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l’assimilation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francophones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L’église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dominée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 des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prêtres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irlandais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dirige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aussi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d’education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force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l’usage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l’Anglais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communautés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françaises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l’île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Terre-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Neuve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Petit à petit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plusieurs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francophones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éprouvent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sentiment de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honte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(shame)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envers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leur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langue et culture. </a:t>
            </a:r>
          </a:p>
          <a:p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Anglophones de la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côte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Ouest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moquent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d’eux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lorsqu’ils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parlent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anglais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surnomment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Jacotar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Jackytar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&gt;&gt;.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mots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désignent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gens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famille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mixte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francophone et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mi’kmaq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C’est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insulte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paresse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d’immoralité</a:t>
            </a:r>
            <a:endParaRPr lang="en-CA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25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689" y="0"/>
            <a:ext cx="11525955" cy="1507067"/>
          </a:xfrm>
        </p:spPr>
        <p:txBody>
          <a:bodyPr>
            <a:normAutofit/>
          </a:bodyPr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loi</a:t>
            </a:r>
            <a:r>
              <a:rPr lang="en-CA" dirty="0" smtClean="0"/>
              <a:t> </a:t>
            </a:r>
            <a:r>
              <a:rPr lang="en-CA" dirty="0" err="1" smtClean="0"/>
              <a:t>sur</a:t>
            </a:r>
            <a:r>
              <a:rPr lang="en-CA" dirty="0" smtClean="0"/>
              <a:t> les </a:t>
            </a:r>
            <a:r>
              <a:rPr lang="en-CA" dirty="0" err="1" smtClean="0"/>
              <a:t>langues</a:t>
            </a:r>
            <a:r>
              <a:rPr lang="en-CA" dirty="0" smtClean="0"/>
              <a:t> </a:t>
            </a:r>
            <a:r>
              <a:rPr lang="en-CA" dirty="0" err="1" smtClean="0"/>
              <a:t>officielles</a:t>
            </a:r>
            <a:r>
              <a:rPr lang="en-CA" dirty="0" smtClean="0"/>
              <a:t> et </a:t>
            </a:r>
            <a:r>
              <a:rPr lang="en-CA" dirty="0" err="1" smtClean="0"/>
              <a:t>ses</a:t>
            </a:r>
            <a:r>
              <a:rPr lang="en-CA" dirty="0" smtClean="0"/>
              <a:t> </a:t>
            </a:r>
            <a:r>
              <a:rPr lang="en-CA" dirty="0" err="1" smtClean="0"/>
              <a:t>consÉquences</a:t>
            </a:r>
            <a:r>
              <a:rPr lang="en-CA" dirty="0" smtClean="0"/>
              <a:t> </a:t>
            </a:r>
            <a:r>
              <a:rPr lang="en-CA" dirty="0" err="1" smtClean="0"/>
              <a:t>sur</a:t>
            </a:r>
            <a:r>
              <a:rPr lang="en-CA" dirty="0" smtClean="0"/>
              <a:t> la province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21" y="855134"/>
            <a:ext cx="11288889" cy="4382911"/>
          </a:xfrm>
        </p:spPr>
        <p:txBody>
          <a:bodyPr>
            <a:normAutofit/>
          </a:bodyPr>
          <a:lstStyle/>
          <a:p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C’est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loi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langues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officielles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1969 qui fait du Canada un pays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officiellement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bilingue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Toutes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institutions et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tous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organismes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fédéraux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doivent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offrir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leurs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services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deux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langues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permet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aux Franco-Terre-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Neuviens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d’obtenir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service postal, les services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liés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aux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musées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nationaux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CA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ux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différents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ministères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fédéraux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legal,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leur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langue.</a:t>
            </a:r>
          </a:p>
          <a:p>
            <a:endParaRPr lang="en-CA" sz="24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Nouveau-Brunswick se declare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officiellement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bilingue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CA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1976.</a:t>
            </a:r>
            <a:endParaRPr lang="en-CA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291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124" y="118532"/>
            <a:ext cx="8534400" cy="1134535"/>
          </a:xfrm>
        </p:spPr>
        <p:txBody>
          <a:bodyPr/>
          <a:lstStyle/>
          <a:p>
            <a:r>
              <a:rPr lang="en-CA" dirty="0" smtClean="0"/>
              <a:t>La </a:t>
            </a:r>
            <a:r>
              <a:rPr lang="en-CA" dirty="0" err="1" smtClean="0"/>
              <a:t>visite</a:t>
            </a:r>
            <a:r>
              <a:rPr lang="en-CA" dirty="0" smtClean="0"/>
              <a:t> de P. E. Trudeau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344" y="428978"/>
            <a:ext cx="10164411" cy="5678311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Pierre Elliott Trudeau,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d’un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Canadien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Français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d’une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mère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Écossaise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été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premier minister du Canada de 1968-1984. Son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gouvernement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introduit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bilinguisme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official au pays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1969.</a:t>
            </a:r>
          </a:p>
          <a:p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1975, P. E. Trudeau a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visité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Terre-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Neuve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s’est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rendu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certaines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communautés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franco-terre-neuviennes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Péninsule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Paort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-au-Port. Il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débute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premier programme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d’immersion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française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Cap St. George. </a:t>
            </a:r>
          </a:p>
          <a:p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L’intérêt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qu’il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les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francophones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region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ravive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l’enthousiasme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envers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culture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française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province. 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Ceci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encourage les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francophones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militer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associations pour la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sauvegarde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langue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française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leur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communautés</a:t>
            </a:r>
            <a:r>
              <a:rPr lang="en-C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79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166757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482</TotalTime>
  <Words>522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Slice</vt:lpstr>
      <vt:lpstr>La francophonie de terre-neuve   </vt:lpstr>
      <vt:lpstr>la religion en Anglais!</vt:lpstr>
      <vt:lpstr>Une Éducation en Anglais</vt:lpstr>
      <vt:lpstr>Leur assimilation!</vt:lpstr>
      <vt:lpstr>La loi sur les langues officielles et ses consÉquences sur la province</vt:lpstr>
      <vt:lpstr>La visite de P. E. Trudeau</vt:lpstr>
      <vt:lpstr>PowerPoint Presentation</vt:lpstr>
    </vt:vector>
  </TitlesOfParts>
  <Company>Newfoundland Labrador English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francophonie de terre-neuve   </dc:title>
  <dc:creator>Nobert Andre</dc:creator>
  <cp:lastModifiedBy>Nobert Andre</cp:lastModifiedBy>
  <cp:revision>11</cp:revision>
  <dcterms:created xsi:type="dcterms:W3CDTF">2017-01-06T14:37:19Z</dcterms:created>
  <dcterms:modified xsi:type="dcterms:W3CDTF">2017-01-09T20:52:11Z</dcterms:modified>
</cp:coreProperties>
</file>